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6" r:id="rId6"/>
    <p:sldId id="365" r:id="rId7"/>
    <p:sldId id="368" r:id="rId8"/>
    <p:sldId id="364"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ala5" initials="H5" lastIdx="3" clrIdx="0">
    <p:extLst>
      <p:ext uri="{19B8F6BF-5375-455C-9EA6-DF929625EA0E}">
        <p15:presenceInfo xmlns:p15="http://schemas.microsoft.com/office/powerpoint/2012/main" userId="Hala5"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97" autoAdjust="0"/>
    <p:restoredTop sz="94893" autoAdjust="0"/>
  </p:normalViewPr>
  <p:slideViewPr>
    <p:cSldViewPr snapToGrid="0">
      <p:cViewPr varScale="1">
        <p:scale>
          <a:sx n="65" d="100"/>
          <a:sy n="65" d="100"/>
        </p:scale>
        <p:origin x="900"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portal.3gpp.org/ngppapp/CreateTDoc.aspx?mode=view&amp;contributionId=1632878" TargetMode="Externa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SP-241590</a:t>
            </a:r>
            <a:endParaRPr lang="en-US" sz="1000" b="1" i="0" kern="1200" dirty="0">
              <a:solidFill>
                <a:schemeClr val="tx1"/>
              </a:solidFill>
              <a:effectLst/>
              <a:latin typeface="Arial" panose="020B0604020202020204" pitchFamily="34" charset="0"/>
              <a:ea typeface="+mn-ea"/>
              <a:cs typeface="Arial" panose="020B0604020202020204" pitchFamily="34" charset="0"/>
            </a:endParaRPr>
          </a:p>
          <a:p>
            <a:br>
              <a:rPr lang="en-US" sz="1000" b="0" u="none" strike="noStrike" kern="1200" dirty="0">
                <a:solidFill>
                  <a:schemeClr val="tx1"/>
                </a:solidFill>
                <a:effectLst/>
                <a:latin typeface="Arial" panose="020B0604020202020204" pitchFamily="34" charset="0"/>
                <a:ea typeface="+mn-ea"/>
                <a:cs typeface="Arial" panose="020B0604020202020204" pitchFamily="34" charset="0"/>
                <a:hlinkClick r:id="rId6"/>
              </a:rPr>
            </a:b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294560" cy="2852737"/>
          </a:xfrm>
        </p:spPr>
        <p:txBody>
          <a:bodyPr/>
          <a:lstStyle/>
          <a:p>
            <a:pPr eaLnBrk="1" hangingPunct="1"/>
            <a:r>
              <a:rPr lang="en-GB" altLang="en-US" dirty="0"/>
              <a:t>MPS Priorities for Rel-20 5G-Advanced</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7" y="4589463"/>
            <a:ext cx="7733532" cy="1500187"/>
          </a:xfrm>
        </p:spPr>
        <p:txBody>
          <a:bodyPr/>
          <a:lstStyle/>
          <a:p>
            <a:pPr marL="0" indent="0" eaLnBrk="1" hangingPunct="1">
              <a:buFontTx/>
              <a:buNone/>
            </a:pPr>
            <a:r>
              <a:rPr lang="en-GB" altLang="en-US" dirty="0" err="1"/>
              <a:t>Viqar</a:t>
            </a:r>
            <a:r>
              <a:rPr lang="en-GB" altLang="en-US" dirty="0"/>
              <a:t> </a:t>
            </a:r>
            <a:r>
              <a:rPr lang="en-GB" altLang="en-US"/>
              <a:t>Shaikh, Robert </a:t>
            </a:r>
            <a:r>
              <a:rPr lang="en-GB" altLang="en-US" dirty="0"/>
              <a:t>Streijl - Peraton Labs</a:t>
            </a:r>
          </a:p>
          <a:p>
            <a:pPr marL="0" indent="0" eaLnBrk="1" hangingPunct="1">
              <a:buFontTx/>
              <a:buNone/>
            </a:pPr>
            <a:r>
              <a:rPr lang="en-GB" altLang="en-US" dirty="0"/>
              <a:t>Additional supporting companies: CISA ECD, AT&amp;T, T-Mobile USA, Verizon.</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b="1" dirty="0"/>
              <a:t>Outline</a:t>
            </a:r>
            <a:endParaRPr lang="en-GB" altLang="en-US" b="1" dirty="0"/>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200" y="1782081"/>
            <a:ext cx="10515600" cy="4351338"/>
          </a:xfrm>
        </p:spPr>
        <p:txBody>
          <a:bodyPr/>
          <a:lstStyle/>
          <a:p>
            <a:pPr>
              <a:spcBef>
                <a:spcPts val="600"/>
              </a:spcBef>
              <a:spcAft>
                <a:spcPts val="600"/>
              </a:spcAft>
            </a:pPr>
            <a:r>
              <a:rPr lang="en-GB" dirty="0"/>
              <a:t>Study of the following topics:</a:t>
            </a:r>
          </a:p>
          <a:p>
            <a:pPr marL="971550" lvl="1" indent="-514350">
              <a:spcBef>
                <a:spcPts val="600"/>
              </a:spcBef>
              <a:spcAft>
                <a:spcPts val="600"/>
              </a:spcAft>
              <a:buFont typeface="+mj-lt"/>
              <a:buAutoNum type="arabicPeriod"/>
            </a:pPr>
            <a:r>
              <a:rPr lang="en-GB" dirty="0"/>
              <a:t>MPS priority for IoT communications</a:t>
            </a:r>
          </a:p>
          <a:p>
            <a:pPr marL="971550" lvl="1" indent="-514350">
              <a:spcBef>
                <a:spcPts val="600"/>
              </a:spcBef>
              <a:spcAft>
                <a:spcPts val="600"/>
              </a:spcAft>
              <a:buFont typeface="+mj-lt"/>
              <a:buAutoNum type="arabicPeriod"/>
            </a:pPr>
            <a:r>
              <a:rPr lang="en-GB" dirty="0"/>
              <a:t>MPS support in the 3GPP system with satellite</a:t>
            </a:r>
            <a:endParaRPr lang="en-US" altLang="en-US" sz="2800" strike="sngStrike" dirty="0"/>
          </a:p>
        </p:txBody>
      </p:sp>
    </p:spTree>
    <p:extLst>
      <p:ext uri="{BB962C8B-B14F-4D97-AF65-F5344CB8AC3E}">
        <p14:creationId xmlns:p14="http://schemas.microsoft.com/office/powerpoint/2010/main" val="4050679639"/>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pPr algn="ctr"/>
            <a:r>
              <a:rPr lang="en-GB" altLang="en-US" sz="4000" b="1" dirty="0"/>
              <a:t>Rel-20</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686762598"/>
              </p:ext>
            </p:extLst>
          </p:nvPr>
        </p:nvGraphicFramePr>
        <p:xfrm>
          <a:off x="88490" y="1873568"/>
          <a:ext cx="11937549" cy="3357880"/>
        </p:xfrm>
        <a:graphic>
          <a:graphicData uri="http://schemas.openxmlformats.org/drawingml/2006/table">
            <a:tbl>
              <a:tblPr firstRow="1" bandRow="1">
                <a:tableStyleId>{5C22544A-7EE6-4342-B048-85BDC9FD1C3A}</a:tableStyleId>
              </a:tblPr>
              <a:tblGrid>
                <a:gridCol w="630745">
                  <a:extLst>
                    <a:ext uri="{9D8B030D-6E8A-4147-A177-3AD203B41FA5}">
                      <a16:colId xmlns:a16="http://schemas.microsoft.com/office/drawing/2014/main" val="2236238882"/>
                    </a:ext>
                  </a:extLst>
                </a:gridCol>
                <a:gridCol w="1296393">
                  <a:extLst>
                    <a:ext uri="{9D8B030D-6E8A-4147-A177-3AD203B41FA5}">
                      <a16:colId xmlns:a16="http://schemas.microsoft.com/office/drawing/2014/main" val="562605877"/>
                    </a:ext>
                  </a:extLst>
                </a:gridCol>
                <a:gridCol w="5227274">
                  <a:extLst>
                    <a:ext uri="{9D8B030D-6E8A-4147-A177-3AD203B41FA5}">
                      <a16:colId xmlns:a16="http://schemas.microsoft.com/office/drawing/2014/main" val="824553124"/>
                    </a:ext>
                  </a:extLst>
                </a:gridCol>
                <a:gridCol w="1379710">
                  <a:extLst>
                    <a:ext uri="{9D8B030D-6E8A-4147-A177-3AD203B41FA5}">
                      <a16:colId xmlns:a16="http://schemas.microsoft.com/office/drawing/2014/main" val="4265244648"/>
                    </a:ext>
                  </a:extLst>
                </a:gridCol>
                <a:gridCol w="1075352">
                  <a:extLst>
                    <a:ext uri="{9D8B030D-6E8A-4147-A177-3AD203B41FA5}">
                      <a16:colId xmlns:a16="http://schemas.microsoft.com/office/drawing/2014/main" val="714072198"/>
                    </a:ext>
                  </a:extLst>
                </a:gridCol>
                <a:gridCol w="1097855">
                  <a:extLst>
                    <a:ext uri="{9D8B030D-6E8A-4147-A177-3AD203B41FA5}">
                      <a16:colId xmlns:a16="http://schemas.microsoft.com/office/drawing/2014/main" val="1390949308"/>
                    </a:ext>
                  </a:extLst>
                </a:gridCol>
                <a:gridCol w="1230220">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0">
                <a:tc>
                  <a:txBody>
                    <a:bodyPr/>
                    <a:lstStyle/>
                    <a:p>
                      <a:endParaRPr lang="en-US" sz="1100" i="1" dirty="0">
                        <a:solidFill>
                          <a:srgbClr val="FF0000"/>
                        </a:solidFill>
                      </a:endParaRPr>
                    </a:p>
                  </a:txBody>
                  <a:tcPr/>
                </a:tc>
                <a:tc>
                  <a:txBody>
                    <a:bodyPr/>
                    <a:lstStyle/>
                    <a:p>
                      <a:endParaRPr lang="en-US" sz="1100" i="1" dirty="0">
                        <a:solidFill>
                          <a:srgbClr val="FF0000"/>
                        </a:solidFill>
                      </a:endParaRPr>
                    </a:p>
                  </a:txBody>
                  <a:tcPr/>
                </a:tc>
                <a:tc>
                  <a:txBody>
                    <a:bodyPr/>
                    <a:lstStyle/>
                    <a:p>
                      <a:endParaRPr lang="en-US" sz="1600" i="1" dirty="0">
                        <a:solidFill>
                          <a:srgbClr val="FF0000"/>
                        </a:solidFill>
                      </a:endParaRPr>
                    </a:p>
                  </a:txBody>
                  <a:tcPr/>
                </a:tc>
                <a:tc>
                  <a:txBody>
                    <a:bodyPr/>
                    <a:lstStyle/>
                    <a:p>
                      <a:endParaRPr lang="en-US" sz="1100" i="1" dirty="0">
                        <a:solidFill>
                          <a:srgbClr val="FF0000"/>
                        </a:solidFill>
                      </a:endParaRPr>
                    </a:p>
                  </a:txBody>
                  <a:tcPr/>
                </a:tc>
                <a:tc>
                  <a:txBody>
                    <a:bodyPr/>
                    <a:lstStyle/>
                    <a:p>
                      <a:endParaRPr lang="en-US" sz="1100" i="1" dirty="0">
                        <a:solidFill>
                          <a:srgbClr val="FF0000"/>
                        </a:solidFill>
                      </a:endParaRPr>
                    </a:p>
                  </a:txBody>
                  <a:tcPr/>
                </a:tc>
                <a:tc>
                  <a:txBody>
                    <a:bodyPr/>
                    <a:lstStyle/>
                    <a:p>
                      <a:endParaRPr lang="en-US" sz="1100" i="1" dirty="0">
                        <a:solidFill>
                          <a:srgbClr val="FF0000"/>
                        </a:solidFill>
                      </a:endParaRPr>
                    </a:p>
                  </a:txBody>
                  <a:tcPr/>
                </a:tc>
                <a:tc>
                  <a:txBody>
                    <a:bodyPr/>
                    <a:lstStyle/>
                    <a:p>
                      <a:endParaRPr lang="en-US" sz="1100" i="1" dirty="0">
                        <a:solidFill>
                          <a:srgbClr val="FF0000"/>
                        </a:solidFill>
                      </a:endParaRPr>
                    </a:p>
                  </a:txBody>
                  <a:tcPr/>
                </a:tc>
                <a:extLst>
                  <a:ext uri="{0D108BD9-81ED-4DB2-BD59-A6C34878D82A}">
                    <a16:rowId xmlns:a16="http://schemas.microsoft.com/office/drawing/2014/main" val="779832184"/>
                  </a:ext>
                </a:extLst>
              </a:tr>
              <a:tr h="370840">
                <a:tc>
                  <a:txBody>
                    <a:bodyPr/>
                    <a:lstStyle/>
                    <a:p>
                      <a:r>
                        <a:rPr lang="en-US" sz="1400" dirty="0"/>
                        <a:t>1</a:t>
                      </a:r>
                    </a:p>
                  </a:txBody>
                  <a:tcPr/>
                </a:tc>
                <a:tc>
                  <a:txBody>
                    <a:bodyPr/>
                    <a:lstStyle/>
                    <a:p>
                      <a:r>
                        <a:rPr lang="en-US" sz="1400" b="1" dirty="0"/>
                        <a:t>Study on MPS Rel-20</a:t>
                      </a:r>
                    </a:p>
                    <a:p>
                      <a:endParaRPr lang="en-US" sz="1400" dirty="0"/>
                    </a:p>
                  </a:txBody>
                  <a:tcPr/>
                </a:tc>
                <a:tc>
                  <a:txBody>
                    <a:bodyPr/>
                    <a:lstStyle/>
                    <a:p>
                      <a:pPr marL="342900" lvl="0" indent="-342900" fontAlgn="auto" hangingPunct="1">
                        <a:buFont typeface="+mj-lt"/>
                        <a:buAutoNum type="arabicPeriod"/>
                      </a:pPr>
                      <a:r>
                        <a:rPr lang="en-GB" sz="1400" kern="1200" dirty="0">
                          <a:solidFill>
                            <a:schemeClr val="dk1"/>
                          </a:solidFill>
                          <a:effectLst/>
                          <a:latin typeface="+mn-lt"/>
                          <a:ea typeface="+mn-ea"/>
                          <a:cs typeface="+mn-cs"/>
                        </a:rPr>
                        <a:t>On-demand MPS priority for IoT communications, primarily for data and messaging. Includes Cellular IoT (</a:t>
                      </a:r>
                      <a:r>
                        <a:rPr lang="en-GB" sz="1400" kern="1200" dirty="0" err="1">
                          <a:solidFill>
                            <a:schemeClr val="dk1"/>
                          </a:solidFill>
                          <a:effectLst/>
                          <a:latin typeface="+mn-lt"/>
                          <a:ea typeface="+mn-ea"/>
                          <a:cs typeface="+mn-cs"/>
                        </a:rPr>
                        <a:t>CIoT</a:t>
                      </a:r>
                      <a:r>
                        <a:rPr lang="en-GB" sz="1400" kern="1200" dirty="0">
                          <a:solidFill>
                            <a:schemeClr val="dk1"/>
                          </a:solidFill>
                          <a:effectLst/>
                          <a:latin typeface="+mn-lt"/>
                          <a:ea typeface="+mn-ea"/>
                          <a:cs typeface="+mn-cs"/>
                        </a:rPr>
                        <a:t>) and Narrow Band IoT (NB-IoT), both in 4G and 5G, and </a:t>
                      </a:r>
                      <a:r>
                        <a:rPr lang="en-GB" sz="1400" kern="1200" dirty="0" err="1">
                          <a:solidFill>
                            <a:schemeClr val="dk1"/>
                          </a:solidFill>
                          <a:effectLst/>
                          <a:latin typeface="+mn-lt"/>
                          <a:ea typeface="+mn-ea"/>
                          <a:cs typeface="+mn-cs"/>
                        </a:rPr>
                        <a:t>RedCap</a:t>
                      </a:r>
                      <a:r>
                        <a:rPr lang="en-GB" sz="1400" kern="1200" dirty="0">
                          <a:solidFill>
                            <a:schemeClr val="dk1"/>
                          </a:solidFill>
                          <a:effectLst/>
                          <a:latin typeface="+mn-lt"/>
                          <a:ea typeface="+mn-ea"/>
                          <a:cs typeface="+mn-cs"/>
                        </a:rPr>
                        <a:t>. This may, among other features, include enhancements to support priority for CP/UP </a:t>
                      </a:r>
                      <a:r>
                        <a:rPr lang="en-GB" sz="1400" kern="1200" dirty="0" err="1">
                          <a:solidFill>
                            <a:schemeClr val="dk1"/>
                          </a:solidFill>
                          <a:effectLst/>
                          <a:latin typeface="+mn-lt"/>
                          <a:ea typeface="+mn-ea"/>
                          <a:cs typeface="+mn-cs"/>
                        </a:rPr>
                        <a:t>CIoT</a:t>
                      </a:r>
                      <a:r>
                        <a:rPr lang="en-GB" sz="1400" kern="1200" dirty="0">
                          <a:solidFill>
                            <a:schemeClr val="dk1"/>
                          </a:solidFill>
                          <a:effectLst/>
                          <a:latin typeface="+mn-lt"/>
                          <a:ea typeface="+mn-ea"/>
                          <a:cs typeface="+mn-cs"/>
                        </a:rPr>
                        <a:t> Optimization and Non-IP Data Delivery (NIDD).</a:t>
                      </a:r>
                      <a:endParaRPr lang="en-US" sz="1400" kern="1200" dirty="0">
                        <a:solidFill>
                          <a:schemeClr val="dk1"/>
                        </a:solidFill>
                        <a:effectLst/>
                        <a:latin typeface="+mn-lt"/>
                        <a:ea typeface="+mn-ea"/>
                        <a:cs typeface="+mn-cs"/>
                      </a:endParaRPr>
                    </a:p>
                    <a:p>
                      <a:pPr marL="342900" lvl="0" indent="-342900">
                        <a:buFont typeface="+mj-lt"/>
                        <a:buAutoNum type="arabicPeriod"/>
                      </a:pPr>
                      <a:r>
                        <a:rPr lang="en-US" sz="1400" dirty="0">
                          <a:solidFill>
                            <a:schemeClr val="tx1"/>
                          </a:solidFill>
                          <a:effectLst/>
                        </a:rPr>
                        <a:t>MPS priority for IMS-based voice/video, data and messaging services in the 3GPP system with satellite. This may, among other features, include identifying enhancements to Store and Forward and discontinuous access for delivering priority treatment to MPS services.</a:t>
                      </a:r>
                      <a:endParaRPr lang="en-US" sz="1400" kern="1200" dirty="0">
                        <a:solidFill>
                          <a:schemeClr val="tx1"/>
                        </a:solidFill>
                        <a:effectLst/>
                        <a:latin typeface="+mn-lt"/>
                        <a:ea typeface="+mn-ea"/>
                        <a:cs typeface="+mn-cs"/>
                      </a:endParaRPr>
                    </a:p>
                  </a:txBody>
                  <a:tcPr/>
                </a:tc>
                <a:tc>
                  <a:txBody>
                    <a:bodyPr/>
                    <a:lstStyle/>
                    <a:p>
                      <a:r>
                        <a:rPr lang="en-US" sz="1400" dirty="0"/>
                        <a:t>MPS2, </a:t>
                      </a:r>
                      <a:r>
                        <a:rPr lang="en-US" sz="1400" dirty="0" err="1"/>
                        <a:t>MPS_Sat</a:t>
                      </a:r>
                      <a:endParaRPr lang="en-US" sz="1400" dirty="0"/>
                    </a:p>
                  </a:txBody>
                  <a:tcPr/>
                </a:tc>
                <a:tc>
                  <a:txBody>
                    <a:bodyPr/>
                    <a:lstStyle/>
                    <a:p>
                      <a:r>
                        <a:rPr lang="en-US" sz="1400" dirty="0"/>
                        <a:t>SA2</a:t>
                      </a:r>
                    </a:p>
                  </a:txBody>
                  <a:tcPr/>
                </a:tc>
                <a:tc>
                  <a:txBody>
                    <a:bodyPr/>
                    <a:lstStyle/>
                    <a:p>
                      <a:r>
                        <a:rPr lang="en-US" sz="1400" dirty="0"/>
                        <a:t>Yes</a:t>
                      </a:r>
                    </a:p>
                  </a:txBody>
                  <a:tcPr/>
                </a:tc>
                <a:tc>
                  <a:txBody>
                    <a:bodyPr/>
                    <a:lstStyle/>
                    <a:p>
                      <a:r>
                        <a:rPr lang="en-US" sz="1400" dirty="0"/>
                        <a:t>SA3</a:t>
                      </a:r>
                    </a:p>
                  </a:txBody>
                  <a:tcPr/>
                </a:tc>
                <a:extLst>
                  <a:ext uri="{0D108BD9-81ED-4DB2-BD59-A6C34878D82A}">
                    <a16:rowId xmlns:a16="http://schemas.microsoft.com/office/drawing/2014/main" val="1961773117"/>
                  </a:ext>
                </a:extLst>
              </a:tr>
              <a:tr h="370840">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tc>
                  <a:txBody>
                    <a:bodyPr/>
                    <a:lstStyle/>
                    <a:p>
                      <a:endParaRPr lang="en-US" sz="1100" dirty="0"/>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b="1" dirty="0"/>
              <a:t>MPS priority for IoT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sz="2400" dirty="0"/>
              <a:t>There is a need to provide MPS priority for authorized IoT communications during network congestion situations (e.g., during emergency and disaster events). </a:t>
            </a:r>
          </a:p>
          <a:p>
            <a:r>
              <a:rPr lang="en-GB" sz="2400" dirty="0"/>
              <a:t>For example, MPS priority is needed to allow certain IoT devices to communicate with remote servers (such as a Government Agency server) during network congestion situations when normal IoT communication is not possible or degraded.</a:t>
            </a:r>
            <a:endParaRPr lang="en-US" sz="2400" dirty="0"/>
          </a:p>
          <a:p>
            <a:r>
              <a:rPr lang="en-GB" sz="2400" dirty="0"/>
              <a:t>Stage 1 requirements for the support of MPS using IoT devices with MPS subscription is specified in TS 22.153 (SA1 Work Item: MPS2). </a:t>
            </a:r>
          </a:p>
          <a:p>
            <a:r>
              <a:rPr lang="en-GB" sz="2400" dirty="0"/>
              <a:t>There is a need to provide a complete architectural solution including for on-demand activation/deactivation of MPS priority of IoT communications for IoT devices with a subscription for MPS.</a:t>
            </a:r>
          </a:p>
          <a:p>
            <a:endParaRPr lang="en-US" altLang="en-US" sz="2400" dirty="0"/>
          </a:p>
        </p:txBody>
      </p:sp>
    </p:spTree>
    <p:extLst>
      <p:ext uri="{BB962C8B-B14F-4D97-AF65-F5344CB8AC3E}">
        <p14:creationId xmlns:p14="http://schemas.microsoft.com/office/powerpoint/2010/main" val="194616795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sz="4000" b="1" dirty="0"/>
              <a:t>MPS support in the 3GPP system with Satellite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GB" sz="2400" dirty="0"/>
              <a:t>There is also a need to support MPS priority in the 3GPP system with satellite.  </a:t>
            </a:r>
          </a:p>
          <a:p>
            <a:r>
              <a:rPr lang="en-GB" sz="2400" dirty="0"/>
              <a:t>Support of MPS when the UE/IoT device has satellite access is important for priority communication backup during certain disaster scenarios such as when terrestrial access networks are unavailable or degraded. In some cases, satellite may be the only available access and is therefore critical for MPS communications. </a:t>
            </a:r>
            <a:endParaRPr lang="en-US" sz="2400" dirty="0"/>
          </a:p>
          <a:p>
            <a:r>
              <a:rPr lang="en-GB" sz="2400" dirty="0"/>
              <a:t>Stage 1 requirements for the support of MPS in the 3GPP system with satellite is specified in TS 22.153 Release 20 (SA1 work item: </a:t>
            </a:r>
            <a:r>
              <a:rPr lang="en-GB" sz="2400" dirty="0" err="1"/>
              <a:t>MPS_Sat</a:t>
            </a:r>
            <a:r>
              <a:rPr lang="en-GB" sz="2400" dirty="0"/>
              <a:t>). </a:t>
            </a:r>
          </a:p>
          <a:p>
            <a:r>
              <a:rPr lang="en-GB" sz="2400" dirty="0"/>
              <a:t>There is need to identify where stage 2 architectural enhancements are needed to provide a solution for MPS priority in the 3GPP system with satellite.</a:t>
            </a:r>
            <a:endParaRPr lang="en-US" sz="2400" dirty="0"/>
          </a:p>
          <a:p>
            <a:endParaRPr lang="en-US" sz="2400" dirty="0"/>
          </a:p>
          <a:p>
            <a:endParaRPr lang="en-GB" sz="2400" dirty="0"/>
          </a:p>
          <a:p>
            <a:endParaRPr lang="en-US" altLang="en-US" sz="2400"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www.w3.org/XML/1998/namespace"/>
    <ds:schemaRef ds:uri="http://schemas.openxmlformats.org/package/2006/metadata/core-properties"/>
    <ds:schemaRef ds:uri="http://schemas.microsoft.com/office/2006/metadata/properties"/>
    <ds:schemaRef ds:uri="http://schemas.microsoft.com/office/2006/documentManagement/types"/>
    <ds:schemaRef ds:uri="679a257e-872f-4c98-9e8a-0a9c104f72cd"/>
    <ds:schemaRef ds:uri="http://purl.org/dc/elements/1.1/"/>
    <ds:schemaRef ds:uri="http://schemas.microsoft.com/office/infopath/2007/PartnerControls"/>
    <ds:schemaRef ds:uri="280d8efa-eff2-4910-88d2-79ca146720c4"/>
    <ds:schemaRef ds:uri="http://purl.org/dc/dcmitype/"/>
    <ds:schemaRef ds:uri="http://purl.org/dc/term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7015</TotalTime>
  <Words>451</Words>
  <Application>Microsoft Office PowerPoint</Application>
  <PresentationFormat>Widescreen</PresentationFormat>
  <Paragraphs>35</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Arial </vt:lpstr>
      <vt:lpstr>Calibri</vt:lpstr>
      <vt:lpstr>Calibri Light</vt:lpstr>
      <vt:lpstr>Times New Roman</vt:lpstr>
      <vt:lpstr>Office Theme</vt:lpstr>
      <vt:lpstr>MPS Priorities for Rel-20 5G-Advanced</vt:lpstr>
      <vt:lpstr>Outline</vt:lpstr>
      <vt:lpstr>Rel-20</vt:lpstr>
      <vt:lpstr>MPS priority for IoT</vt:lpstr>
      <vt:lpstr>MPS support in the 3GPP system with Satellite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plrcs</cp:lastModifiedBy>
  <cp:revision>643</cp:revision>
  <dcterms:created xsi:type="dcterms:W3CDTF">2010-02-05T13:52:04Z</dcterms:created>
  <dcterms:modified xsi:type="dcterms:W3CDTF">2024-11-29T13:57:48Z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